
<file path=[Content_Types].xml><?xml version="1.0" encoding="utf-8"?>
<Types xmlns="http://schemas.openxmlformats.org/package/2006/content-types">
  <Default Extension="xml" ContentType="application/xml"/>
  <Default Extension="jpg" ContentType="image/jpeg"/>
  <Default Extension="tiff" ContentType="image/tiff"/>
  <Default Extension="emf" ContentType="image/x-emf"/>
  <Default Extension="rels" ContentType="application/vnd.openxmlformats-package.relationships+xml"/>
  <Default Extension="bin" ContentType="application/vnd.openxmlformats-officedocument.presentationml.printerSettings"/>
  <Default Extension="png" ContentType="image/p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57" r:id="rId2"/>
  </p:sldIdLst>
  <p:sldSz cx="51206400" cy="38404800"/>
  <p:notesSz cx="68580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99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4572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4572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4572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457200" rtl="0" eaLnBrk="1" latinLnBrk="0" hangingPunct="1">
      <a:defRPr sz="9900"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2096">
          <p15:clr>
            <a:srgbClr val="A4A3A4"/>
          </p15:clr>
        </p15:guide>
        <p15:guide id="2" pos="1612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Kewa Gao" initials="KG" lastIdx="20" clrIdx="0">
    <p:extLst/>
  </p:cmAuthor>
  <p:cmAuthor id="2" name="Muhtada Kamal aldin" initials="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D8AF40"/>
    <a:srgbClr val="CC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2694" autoAdjust="0"/>
    <p:restoredTop sz="91960" autoAdjust="0"/>
  </p:normalViewPr>
  <p:slideViewPr>
    <p:cSldViewPr>
      <p:cViewPr varScale="1">
        <p:scale>
          <a:sx n="17" d="100"/>
          <a:sy n="17" d="100"/>
        </p:scale>
        <p:origin x="-2664" y="-208"/>
      </p:cViewPr>
      <p:guideLst>
        <p:guide orient="horz" pos="12096"/>
        <p:guide pos="1612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commentAuthors" Target="commentAuthors.xml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figure 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993CB3-4FCA-9E47-82AD-9E1F317838FA}" type="datetime1">
              <a:rPr lang="en-US" smtClean="0"/>
              <a:t>2/16/18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4026208-934C-3442-ACD1-C6E2E9DAF94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261685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figure 1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DD563A-565A-9140-9D76-BCE69981036B}" type="datetime1">
              <a:rPr lang="en-US" smtClean="0"/>
              <a:t>2/16/18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049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16425"/>
            <a:ext cx="5486400" cy="41830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829675"/>
            <a:ext cx="2971800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EE60A16-E9EB-AF4B-B90C-147A771B85B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5593000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EE60A16-E9EB-AF4B-B90C-147A771B85BA}" type="slidenum">
              <a:rPr lang="en-US" smtClean="0"/>
              <a:pPr/>
              <a:t>1</a:t>
            </a:fld>
            <a:endParaRPr lang="en-US"/>
          </a:p>
        </p:txBody>
      </p:sp>
      <p:sp>
        <p:nvSpPr>
          <p:cNvPr id="5" name="Header Placehold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en-US"/>
              <a:t>figure 1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840164" y="11929825"/>
            <a:ext cx="43526075" cy="823269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80325" y="21762720"/>
            <a:ext cx="35845750" cy="981456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A9891-2DDD-D04D-8AB8-290DFAE887F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9EBE05C-1410-4E47-B97B-C155B14BA07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7125275" y="1538527"/>
            <a:ext cx="11520488" cy="327674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60639" y="1538527"/>
            <a:ext cx="34412237" cy="3276742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96A594B-A190-1842-9E6B-6321193E1499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48CC524-84B1-7147-9F03-97D983436C0B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44951" y="24678085"/>
            <a:ext cx="43526075" cy="762762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44951" y="16277035"/>
            <a:ext cx="43526075" cy="84010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92ABFF0-BF19-7E42-8266-704612A775EF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60638" y="8961120"/>
            <a:ext cx="22966362" cy="25344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79401" y="8961120"/>
            <a:ext cx="22966363" cy="2534483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72E53B2-BE8B-1F40-A385-91AB9EE6F3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560638" y="8596076"/>
            <a:ext cx="22625050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560638" y="12179857"/>
            <a:ext cx="22625050" cy="221260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26012775" y="8596076"/>
            <a:ext cx="22632988" cy="358378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26012775" y="12179857"/>
            <a:ext cx="22632988" cy="22126099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7FC327E-12D4-F445-8F66-FD119700CFFC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998E666-8C1E-8A4C-856C-9F86C14ADD9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967D02-B67E-AE40-BBC6-82490E9928A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60638" y="1528525"/>
            <a:ext cx="16846550" cy="650748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0019963" y="1528525"/>
            <a:ext cx="28625800" cy="3277743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60638" y="8036005"/>
            <a:ext cx="16846550" cy="262699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B19F28C-C2CE-8B45-B84D-80A736ADE31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036176" y="26883360"/>
            <a:ext cx="30724475" cy="317373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36176" y="3432096"/>
            <a:ext cx="30724475" cy="2304288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036176" y="30057090"/>
            <a:ext cx="30724475" cy="450723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05D8B6-917E-6945-87C5-D5484E80D83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2560638" y="1538288"/>
            <a:ext cx="46085125" cy="640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1612" tIns="250806" rIns="501612" bIns="250806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560638" y="8961438"/>
            <a:ext cx="46085125" cy="25344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2560638" y="34972625"/>
            <a:ext cx="119475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>
            <a:lvl1pPr>
              <a:defRPr sz="77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17495838" y="34972625"/>
            <a:ext cx="162147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>
            <a:lvl1pPr algn="ctr">
              <a:defRPr sz="7700"/>
            </a:lvl1pPr>
          </a:lstStyle>
          <a:p>
            <a:pPr>
              <a:defRPr/>
            </a:pPr>
            <a:r>
              <a:rPr lang="en-US"/>
              <a:t>figure 1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698238" y="34972625"/>
            <a:ext cx="11947525" cy="2667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501612" tIns="250806" rIns="501612" bIns="250806" numCol="1" anchor="t" anchorCtr="0" compatLnSpc="1">
            <a:prstTxWarp prst="textNoShape">
              <a:avLst/>
            </a:prstTxWarp>
          </a:bodyPr>
          <a:lstStyle>
            <a:lvl1pPr algn="r">
              <a:defRPr sz="7700"/>
            </a:lvl1pPr>
          </a:lstStyle>
          <a:p>
            <a:fld id="{41C01035-F56A-CE44-9700-82DF76379A0A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+mj-lt"/>
          <a:ea typeface="+mj-ea"/>
          <a:cs typeface="+mj-cs"/>
        </a:defRPr>
      </a:lvl1pPr>
      <a:lvl2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2pPr>
      <a:lvl3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3pPr>
      <a:lvl4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4pPr>
      <a:lvl5pPr algn="ctr" defTabSz="5016500" rtl="0" eaLnBrk="0" fontAlgn="base" hangingPunct="0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5pPr>
      <a:lvl6pPr marL="4572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6pPr>
      <a:lvl7pPr marL="9144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7pPr>
      <a:lvl8pPr marL="13716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8pPr>
      <a:lvl9pPr marL="1828800" algn="ctr" defTabSz="5016500" rtl="0" fontAlgn="base">
        <a:spcBef>
          <a:spcPct val="0"/>
        </a:spcBef>
        <a:spcAft>
          <a:spcPct val="0"/>
        </a:spcAft>
        <a:defRPr sz="24100">
          <a:solidFill>
            <a:schemeClr val="tx2"/>
          </a:solidFill>
          <a:latin typeface="Arial" charset="0"/>
        </a:defRPr>
      </a:lvl9pPr>
    </p:titleStyle>
    <p:bodyStyle>
      <a:lvl1pPr marL="1881188" indent="-1881188" algn="l" defTabSz="5016500" rtl="0" eaLnBrk="0" fontAlgn="base" hangingPunct="0">
        <a:spcBef>
          <a:spcPct val="20000"/>
        </a:spcBef>
        <a:spcAft>
          <a:spcPct val="0"/>
        </a:spcAft>
        <a:buChar char="•"/>
        <a:defRPr sz="17600">
          <a:solidFill>
            <a:schemeClr val="tx1"/>
          </a:solidFill>
          <a:latin typeface="+mn-lt"/>
          <a:ea typeface="+mn-ea"/>
          <a:cs typeface="+mn-cs"/>
        </a:defRPr>
      </a:lvl1pPr>
      <a:lvl2pPr marL="4075113" indent="-1566863" algn="l" defTabSz="5016500" rtl="0" eaLnBrk="0" fontAlgn="base" hangingPunct="0">
        <a:spcBef>
          <a:spcPct val="20000"/>
        </a:spcBef>
        <a:spcAft>
          <a:spcPct val="0"/>
        </a:spcAft>
        <a:buChar char="–"/>
        <a:defRPr sz="15400">
          <a:solidFill>
            <a:schemeClr val="tx1"/>
          </a:solidFill>
          <a:latin typeface="+mn-lt"/>
          <a:ea typeface="ＭＳ Ｐゴシック" charset="-128"/>
        </a:defRPr>
      </a:lvl2pPr>
      <a:lvl3pPr marL="6270625" indent="-1254125" algn="l" defTabSz="5016500" rtl="0" eaLnBrk="0" fontAlgn="base" hangingPunct="0">
        <a:spcBef>
          <a:spcPct val="20000"/>
        </a:spcBef>
        <a:spcAft>
          <a:spcPct val="0"/>
        </a:spcAft>
        <a:buChar char="•"/>
        <a:defRPr sz="13200">
          <a:solidFill>
            <a:schemeClr val="tx1"/>
          </a:solidFill>
          <a:latin typeface="+mn-lt"/>
          <a:ea typeface="ＭＳ Ｐゴシック" charset="-128"/>
        </a:defRPr>
      </a:lvl3pPr>
      <a:lvl4pPr marL="8778875" indent="-1254125" algn="l" defTabSz="5016500" rtl="0" eaLnBrk="0" fontAlgn="base" hangingPunct="0">
        <a:spcBef>
          <a:spcPct val="20000"/>
        </a:spcBef>
        <a:spcAft>
          <a:spcPct val="0"/>
        </a:spcAft>
        <a:buChar char="–"/>
        <a:defRPr sz="11000">
          <a:solidFill>
            <a:schemeClr val="tx1"/>
          </a:solidFill>
          <a:latin typeface="+mn-lt"/>
          <a:ea typeface="ＭＳ Ｐゴシック" charset="-128"/>
        </a:defRPr>
      </a:lvl4pPr>
      <a:lvl5pPr marL="11285538" indent="-1252538" algn="l" defTabSz="5016500" rtl="0" eaLnBrk="0" fontAlgn="base" hangingPunct="0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  <a:ea typeface="ＭＳ Ｐゴシック" charset="-128"/>
        </a:defRPr>
      </a:lvl5pPr>
      <a:lvl6pPr marL="117427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6pPr>
      <a:lvl7pPr marL="121999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7pPr>
      <a:lvl8pPr marL="126571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8pPr>
      <a:lvl9pPr marL="13114338" indent="-1252538" algn="l" defTabSz="5016500" rtl="0" fontAlgn="base">
        <a:spcBef>
          <a:spcPct val="20000"/>
        </a:spcBef>
        <a:spcAft>
          <a:spcPct val="0"/>
        </a:spcAft>
        <a:buChar char="»"/>
        <a:defRPr sz="11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4" Type="http://schemas.openxmlformats.org/officeDocument/2006/relationships/image" Target="../media/image2.emf"/><Relationship Id="rId5" Type="http://schemas.openxmlformats.org/officeDocument/2006/relationships/image" Target="../media/image3.png"/><Relationship Id="rId6" Type="http://schemas.openxmlformats.org/officeDocument/2006/relationships/image" Target="../media/image4.png"/><Relationship Id="rId7" Type="http://schemas.openxmlformats.org/officeDocument/2006/relationships/image" Target="../media/image5.png"/><Relationship Id="rId8" Type="http://schemas.openxmlformats.org/officeDocument/2006/relationships/image" Target="../media/image6.tiff"/><Relationship Id="rId9" Type="http://schemas.openxmlformats.org/officeDocument/2006/relationships/image" Target="../media/image7.tiff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555"/>
          <p:cNvSpPr>
            <a:spLocks noChangeArrowheads="1"/>
          </p:cNvSpPr>
          <p:nvPr/>
        </p:nvSpPr>
        <p:spPr bwMode="auto">
          <a:xfrm>
            <a:off x="12751501" y="-342036"/>
            <a:ext cx="36702300" cy="43844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01612" tIns="250806" rIns="501612" bIns="250806" anchor="ctr">
            <a:prstTxWarp prst="textNoShape">
              <a:avLst/>
            </a:prstTxWarp>
            <a:spAutoFit/>
          </a:bodyPr>
          <a:lstStyle/>
          <a:p>
            <a:pPr algn="ctr" defTabSz="5016500">
              <a:tabLst>
                <a:tab pos="2508250" algn="l"/>
              </a:tabLst>
            </a:pPr>
            <a:r>
              <a:rPr lang="en-US" sz="6600" b="1" i="1" dirty="0">
                <a:solidFill>
                  <a:schemeClr val="accent2">
                    <a:lumMod val="75000"/>
                  </a:schemeClr>
                </a:solidFill>
              </a:rPr>
              <a:t>Postnatal Transplantation of </a:t>
            </a:r>
            <a:br>
              <a:rPr lang="en-US" sz="6600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6600" b="1" i="1" dirty="0">
                <a:solidFill>
                  <a:schemeClr val="accent2">
                    <a:lumMod val="75000"/>
                  </a:schemeClr>
                </a:solidFill>
              </a:rPr>
              <a:t>Cord Blood derived Endothelial Progenitor Stem Cells </a:t>
            </a:r>
            <a:br>
              <a:rPr lang="en-US" sz="6600" b="1" i="1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US" sz="6600" b="1" i="1" dirty="0">
                <a:solidFill>
                  <a:schemeClr val="accent2">
                    <a:lumMod val="75000"/>
                  </a:schemeClr>
                </a:solidFill>
              </a:rPr>
              <a:t>for the Treatment of Hemophilia A </a:t>
            </a:r>
            <a:r>
              <a:rPr lang="en-US" sz="6600" b="1" i="1" dirty="0">
                <a:solidFill>
                  <a:schemeClr val="accent2">
                    <a:lumMod val="75000"/>
                  </a:schemeClr>
                </a:solidFill>
                <a:latin typeface="Tahoma" charset="0"/>
                <a:ea typeface="Tahoma" charset="0"/>
                <a:cs typeface="Tahoma" charset="0"/>
              </a:rPr>
              <a:t> </a:t>
            </a:r>
          </a:p>
          <a:p>
            <a:pPr algn="ctr" defTabSz="5016500">
              <a:tabLst>
                <a:tab pos="2508250" algn="l"/>
              </a:tabLst>
            </a:pPr>
            <a:r>
              <a:rPr lang="en-US" sz="5400" b="1" dirty="0">
                <a:solidFill>
                  <a:srgbClr val="D8AF40"/>
                </a:solidFill>
                <a:latin typeface="Tahoma"/>
                <a:ea typeface="Tahoma" charset="0"/>
                <a:cs typeface="Tahoma"/>
              </a:rPr>
              <a:t>Muhtada Kamal Aldin MS2</a:t>
            </a:r>
            <a:r>
              <a:rPr lang="en-US" sz="5400" b="1" dirty="0">
                <a:solidFill>
                  <a:srgbClr val="D8AF40"/>
                </a:solidFill>
                <a:latin typeface="Tahoma"/>
                <a:cs typeface="Tahoma"/>
              </a:rPr>
              <a:t>, </a:t>
            </a:r>
            <a:r>
              <a:rPr lang="en-US" sz="5400" b="1" dirty="0" err="1">
                <a:solidFill>
                  <a:srgbClr val="D8AF40"/>
                </a:solidFill>
                <a:latin typeface="Tahoma"/>
                <a:cs typeface="Tahoma"/>
              </a:rPr>
              <a:t>Kewa</a:t>
            </a:r>
            <a:r>
              <a:rPr lang="en-US" sz="5400" b="1" dirty="0">
                <a:solidFill>
                  <a:srgbClr val="D8AF40"/>
                </a:solidFill>
                <a:latin typeface="Tahoma"/>
                <a:cs typeface="Tahoma"/>
              </a:rPr>
              <a:t> </a:t>
            </a:r>
            <a:r>
              <a:rPr lang="en-US" sz="5400" b="1" dirty="0" err="1" smtClean="0">
                <a:solidFill>
                  <a:srgbClr val="D8AF40"/>
                </a:solidFill>
                <a:latin typeface="Tahoma"/>
                <a:cs typeface="Tahoma"/>
              </a:rPr>
              <a:t>Gao</a:t>
            </a:r>
            <a:r>
              <a:rPr lang="en-US" sz="5400" b="1" dirty="0" smtClean="0">
                <a:solidFill>
                  <a:srgbClr val="D8AF40"/>
                </a:solidFill>
                <a:latin typeface="Tahoma"/>
                <a:cs typeface="Tahoma"/>
              </a:rPr>
              <a:t> </a:t>
            </a:r>
            <a:r>
              <a:rPr lang="en-US" sz="5400" b="1" dirty="0" err="1" smtClean="0">
                <a:solidFill>
                  <a:srgbClr val="D8AF40"/>
                </a:solidFill>
                <a:latin typeface="Tahoma"/>
                <a:cs typeface="Tahoma"/>
              </a:rPr>
              <a:t>Phd</a:t>
            </a:r>
            <a:r>
              <a:rPr lang="en-US" sz="5400" b="1" dirty="0" smtClean="0">
                <a:solidFill>
                  <a:srgbClr val="D8AF40"/>
                </a:solidFill>
                <a:latin typeface="Tahoma"/>
                <a:cs typeface="Tahoma"/>
              </a:rPr>
              <a:t>, </a:t>
            </a:r>
            <a:r>
              <a:rPr lang="en-US" sz="5400" b="1" dirty="0" err="1">
                <a:solidFill>
                  <a:srgbClr val="D8AF40"/>
                </a:solidFill>
                <a:latin typeface="Tahoma"/>
                <a:cs typeface="Tahoma"/>
              </a:rPr>
              <a:t>Priyadarsini</a:t>
            </a:r>
            <a:r>
              <a:rPr lang="en-US" sz="5400" b="1" dirty="0">
                <a:solidFill>
                  <a:srgbClr val="D8AF40"/>
                </a:solidFill>
                <a:latin typeface="Tahoma"/>
                <a:cs typeface="Tahoma"/>
              </a:rPr>
              <a:t> </a:t>
            </a:r>
            <a:r>
              <a:rPr lang="en-US" sz="5400" b="1" dirty="0" smtClean="0">
                <a:solidFill>
                  <a:srgbClr val="D8AF40"/>
                </a:solidFill>
                <a:latin typeface="Tahoma"/>
                <a:cs typeface="Tahoma"/>
              </a:rPr>
              <a:t>Kumar </a:t>
            </a:r>
            <a:r>
              <a:rPr lang="en-US" sz="5400" b="1" dirty="0" err="1" smtClean="0">
                <a:solidFill>
                  <a:srgbClr val="D8AF40"/>
                </a:solidFill>
                <a:latin typeface="Tahoma"/>
                <a:cs typeface="Tahoma"/>
              </a:rPr>
              <a:t>Phd</a:t>
            </a:r>
            <a:r>
              <a:rPr lang="en-US" sz="5400" b="1" dirty="0" smtClean="0">
                <a:solidFill>
                  <a:srgbClr val="D8AF40"/>
                </a:solidFill>
                <a:latin typeface="Tahoma"/>
                <a:cs typeface="Tahoma"/>
              </a:rPr>
              <a:t>, </a:t>
            </a:r>
            <a:r>
              <a:rPr lang="en-US" sz="5400" b="1" dirty="0">
                <a:solidFill>
                  <a:srgbClr val="D8AF40"/>
                </a:solidFill>
                <a:latin typeface="Tahoma"/>
                <a:cs typeface="Tahoma"/>
              </a:rPr>
              <a:t>Diana </a:t>
            </a:r>
            <a:r>
              <a:rPr lang="en-US" sz="5400" b="1" dirty="0" smtClean="0">
                <a:solidFill>
                  <a:srgbClr val="D8AF40"/>
                </a:solidFill>
                <a:latin typeface="Tahoma"/>
                <a:cs typeface="Tahoma"/>
              </a:rPr>
              <a:t>Farmer MD, </a:t>
            </a:r>
            <a:r>
              <a:rPr lang="en-US" sz="5400" b="1" dirty="0" err="1">
                <a:solidFill>
                  <a:srgbClr val="D8AF40"/>
                </a:solidFill>
                <a:latin typeface="Tahoma"/>
                <a:cs typeface="Tahoma"/>
              </a:rPr>
              <a:t>Aijun</a:t>
            </a:r>
            <a:r>
              <a:rPr lang="en-US" sz="5400" b="1" dirty="0">
                <a:solidFill>
                  <a:srgbClr val="D8AF40"/>
                </a:solidFill>
                <a:latin typeface="Tahoma"/>
                <a:cs typeface="Tahoma"/>
              </a:rPr>
              <a:t> </a:t>
            </a:r>
            <a:r>
              <a:rPr lang="en-US" sz="5400" b="1" dirty="0" smtClean="0">
                <a:solidFill>
                  <a:srgbClr val="D8AF40"/>
                </a:solidFill>
                <a:latin typeface="Tahoma"/>
                <a:cs typeface="Tahoma"/>
              </a:rPr>
              <a:t>Wang </a:t>
            </a:r>
            <a:r>
              <a:rPr lang="en-US" sz="5400" b="1" dirty="0" err="1" smtClean="0">
                <a:solidFill>
                  <a:srgbClr val="D8AF40"/>
                </a:solidFill>
                <a:latin typeface="Tahoma"/>
                <a:cs typeface="Tahoma"/>
              </a:rPr>
              <a:t>Phd</a:t>
            </a:r>
            <a:endParaRPr lang="en-US" sz="5400" b="1" i="1" dirty="0">
              <a:solidFill>
                <a:srgbClr val="D8AF40"/>
              </a:solidFill>
              <a:latin typeface="Tahoma" charset="0"/>
              <a:ea typeface="Tahoma" charset="0"/>
              <a:cs typeface="Tahoma" charset="0"/>
            </a:endParaRPr>
          </a:p>
        </p:txBody>
      </p:sp>
      <p:sp>
        <p:nvSpPr>
          <p:cNvPr id="34" name="Text Box 607"/>
          <p:cNvSpPr txBox="1">
            <a:spLocks noChangeArrowheads="1"/>
          </p:cNvSpPr>
          <p:nvPr/>
        </p:nvSpPr>
        <p:spPr bwMode="auto">
          <a:xfrm>
            <a:off x="34366200" y="35777452"/>
            <a:ext cx="15544800" cy="26273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01612" tIns="250806" rIns="501612" bIns="250806">
            <a:prstTxWarp prst="textNoShape">
              <a:avLst/>
            </a:prstTxWarp>
            <a:spAutoFit/>
          </a:bodyPr>
          <a:lstStyle/>
          <a:p>
            <a:r>
              <a:rPr lang="en-US" sz="2300" dirty="0"/>
              <a:t>1. Figure adopted from http://</a:t>
            </a:r>
            <a:r>
              <a:rPr lang="en-US" sz="2300" dirty="0" err="1"/>
              <a:t>www.newhealthguide.org</a:t>
            </a:r>
            <a:r>
              <a:rPr lang="en-US" sz="2300" dirty="0"/>
              <a:t>/</a:t>
            </a:r>
            <a:r>
              <a:rPr lang="en-US" sz="3300" dirty="0"/>
              <a:t>.</a:t>
            </a:r>
            <a:endParaRPr lang="en-US" sz="3500" dirty="0"/>
          </a:p>
          <a:p>
            <a:endParaRPr lang="en-US" sz="3300" dirty="0"/>
          </a:p>
          <a:p>
            <a:r>
              <a:rPr lang="en-US" sz="3300" dirty="0"/>
              <a:t> </a:t>
            </a:r>
          </a:p>
          <a:p>
            <a:pPr defTabSz="5016500"/>
            <a:endParaRPr lang="en-US" sz="3500" b="1" dirty="0">
              <a:latin typeface="Garamond" charset="0"/>
            </a:endParaRPr>
          </a:p>
        </p:txBody>
      </p:sp>
      <p:sp>
        <p:nvSpPr>
          <p:cNvPr id="3653" name="Rectangle 581"/>
          <p:cNvSpPr>
            <a:spLocks noChangeArrowheads="1"/>
          </p:cNvSpPr>
          <p:nvPr/>
        </p:nvSpPr>
        <p:spPr bwMode="auto">
          <a:xfrm>
            <a:off x="18280354" y="4759324"/>
            <a:ext cx="15544800" cy="32654875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 anchor="ctr"/>
          <a:lstStyle/>
          <a:p>
            <a:pPr algn="ctr" defTabSz="5016500">
              <a:defRPr/>
            </a:pPr>
            <a:endParaRPr lang="en-US" b="1" dirty="0"/>
          </a:p>
          <a:p>
            <a:pPr algn="ctr" defTabSz="5016500">
              <a:defRPr/>
            </a:pPr>
            <a:r>
              <a:rPr lang="en-US" b="1" dirty="0"/>
              <a:t> </a:t>
            </a:r>
          </a:p>
          <a:p>
            <a:pPr algn="ctr" defTabSz="5016500">
              <a:defRPr/>
            </a:pPr>
            <a:endParaRPr lang="en-US" b="1" dirty="0"/>
          </a:p>
        </p:txBody>
      </p:sp>
      <p:sp>
        <p:nvSpPr>
          <p:cNvPr id="3655" name="Rectangle 583"/>
          <p:cNvSpPr>
            <a:spLocks noChangeArrowheads="1"/>
          </p:cNvSpPr>
          <p:nvPr/>
        </p:nvSpPr>
        <p:spPr bwMode="auto">
          <a:xfrm>
            <a:off x="762000" y="4495800"/>
            <a:ext cx="17337506" cy="3291840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4800" b="1" dirty="0"/>
          </a:p>
          <a:p>
            <a:pPr>
              <a:defRPr/>
            </a:pPr>
            <a:endParaRPr lang="en-US" sz="5000" b="1" dirty="0"/>
          </a:p>
          <a:p>
            <a:pPr>
              <a:defRPr/>
            </a:pPr>
            <a:r>
              <a:rPr lang="en-US" sz="5000" b="1" dirty="0"/>
              <a:t>  </a:t>
            </a:r>
          </a:p>
          <a:p>
            <a:pPr>
              <a:defRPr/>
            </a:pPr>
            <a:r>
              <a:rPr lang="en-US" sz="5000" b="1" dirty="0"/>
              <a:t>  </a:t>
            </a:r>
          </a:p>
          <a:p>
            <a:pPr algn="just">
              <a:defRPr/>
            </a:pPr>
            <a:r>
              <a:rPr lang="en-US" sz="5000" b="1" dirty="0"/>
              <a:t>  </a:t>
            </a:r>
            <a:endParaRPr lang="en-US" sz="5400" dirty="0"/>
          </a:p>
        </p:txBody>
      </p:sp>
      <p:sp>
        <p:nvSpPr>
          <p:cNvPr id="3656" name="Text Box 584"/>
          <p:cNvSpPr txBox="1">
            <a:spLocks noChangeArrowheads="1"/>
          </p:cNvSpPr>
          <p:nvPr/>
        </p:nvSpPr>
        <p:spPr bwMode="auto">
          <a:xfrm>
            <a:off x="762000" y="4495800"/>
            <a:ext cx="17297400" cy="152217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01612" tIns="250806" rIns="501612" bIns="250806">
            <a:spAutoFit/>
          </a:bodyPr>
          <a:lstStyle/>
          <a:p>
            <a:pPr algn="ctr" defTabSz="5016500">
              <a:defRPr/>
            </a:pPr>
            <a:r>
              <a:rPr lang="en-US" sz="6600" b="1" dirty="0">
                <a:effectLst>
                  <a:outerShdw blurRad="38100" dist="38100" dir="2700000" algn="tl">
                    <a:srgbClr val="FFFFFF"/>
                  </a:outerShdw>
                </a:effectLst>
                <a:latin typeface="Arial"/>
                <a:cs typeface="Arial"/>
              </a:rPr>
              <a:t>Background</a:t>
            </a:r>
          </a:p>
        </p:txBody>
      </p:sp>
      <p:sp>
        <p:nvSpPr>
          <p:cNvPr id="3657" name="Text Box 585"/>
          <p:cNvSpPr txBox="1">
            <a:spLocks noChangeArrowheads="1"/>
          </p:cNvSpPr>
          <p:nvPr/>
        </p:nvSpPr>
        <p:spPr bwMode="auto">
          <a:xfrm>
            <a:off x="716513" y="28651200"/>
            <a:ext cx="17373600" cy="152217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01612" tIns="250806" rIns="501612" bIns="250806">
            <a:spAutoFit/>
          </a:bodyPr>
          <a:lstStyle/>
          <a:p>
            <a:pPr algn="ctr" defTabSz="5016500">
              <a:defRPr/>
            </a:pPr>
            <a:r>
              <a:rPr lang="en-US" sz="6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Study Aims</a:t>
            </a:r>
          </a:p>
        </p:txBody>
      </p:sp>
      <p:sp>
        <p:nvSpPr>
          <p:cNvPr id="3658" name="Text Box 586"/>
          <p:cNvSpPr txBox="1">
            <a:spLocks noChangeArrowheads="1"/>
          </p:cNvSpPr>
          <p:nvPr/>
        </p:nvSpPr>
        <p:spPr bwMode="auto">
          <a:xfrm>
            <a:off x="18288000" y="4495800"/>
            <a:ext cx="15544800" cy="1518691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501612" tIns="250806" rIns="501612" bIns="250806">
            <a:spAutoFit/>
          </a:bodyPr>
          <a:lstStyle/>
          <a:p>
            <a:pPr algn="ctr" defTabSz="5016500">
              <a:defRPr/>
            </a:pPr>
            <a:r>
              <a:rPr lang="en-US" sz="6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Methods</a:t>
            </a:r>
          </a:p>
        </p:txBody>
      </p:sp>
      <p:sp>
        <p:nvSpPr>
          <p:cNvPr id="45" name="Text Box 607"/>
          <p:cNvSpPr txBox="1">
            <a:spLocks noChangeArrowheads="1"/>
          </p:cNvSpPr>
          <p:nvPr/>
        </p:nvSpPr>
        <p:spPr bwMode="auto">
          <a:xfrm>
            <a:off x="589548" y="29347243"/>
            <a:ext cx="17373600" cy="34611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01612" tIns="250806" rIns="501612" bIns="250806">
            <a:prstTxWarp prst="textNoShape">
              <a:avLst/>
            </a:prstTxWarp>
            <a:spAutoFit/>
          </a:bodyPr>
          <a:lstStyle/>
          <a:p>
            <a:r>
              <a:rPr lang="en-US" sz="4800" dirty="0"/>
              <a:t>	</a:t>
            </a:r>
          </a:p>
          <a:p>
            <a:pPr algn="just"/>
            <a:r>
              <a:rPr lang="en-US" sz="4800" b="1" dirty="0"/>
              <a:t>We set out to compare the engraftment efficiency  of three transplantation strategies: EPC only, MSC only and mixture (EPC+MSC).</a:t>
            </a:r>
            <a:endParaRPr lang="en-US" sz="4800" b="1" dirty="0">
              <a:latin typeface="Garamond" charset="0"/>
            </a:endParaRPr>
          </a:p>
        </p:txBody>
      </p:sp>
      <p:sp>
        <p:nvSpPr>
          <p:cNvPr id="3677" name="Rectangle 605"/>
          <p:cNvSpPr>
            <a:spLocks noChangeArrowheads="1"/>
          </p:cNvSpPr>
          <p:nvPr/>
        </p:nvSpPr>
        <p:spPr bwMode="auto">
          <a:xfrm>
            <a:off x="34078602" y="4495801"/>
            <a:ext cx="15544800" cy="32918399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US" sz="3600" dirty="0"/>
          </a:p>
        </p:txBody>
      </p:sp>
      <p:sp>
        <p:nvSpPr>
          <p:cNvPr id="2060" name="Rectangle 604"/>
          <p:cNvSpPr>
            <a:spLocks noChangeArrowheads="1"/>
          </p:cNvSpPr>
          <p:nvPr/>
        </p:nvSpPr>
        <p:spPr bwMode="auto">
          <a:xfrm>
            <a:off x="35737800" y="32266497"/>
            <a:ext cx="14630400" cy="19120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501612" tIns="250806" rIns="501612" bIns="250806" anchor="ctr">
            <a:prstTxWarp prst="textNoShape">
              <a:avLst/>
            </a:prstTxWarp>
            <a:spAutoFit/>
          </a:bodyPr>
          <a:lstStyle/>
          <a:p>
            <a:pPr defTabSz="5016500"/>
            <a:endParaRPr lang="en-US" sz="4400" b="1" dirty="0"/>
          </a:p>
          <a:p>
            <a:pPr defTabSz="5016500"/>
            <a:endParaRPr lang="en-US" sz="4400" b="1" dirty="0">
              <a:latin typeface="Garamond" charset="0"/>
            </a:endParaRPr>
          </a:p>
        </p:txBody>
      </p:sp>
      <p:sp>
        <p:nvSpPr>
          <p:cNvPr id="28" name="Text Box 601"/>
          <p:cNvSpPr txBox="1">
            <a:spLocks noChangeArrowheads="1"/>
          </p:cNvSpPr>
          <p:nvPr/>
        </p:nvSpPr>
        <p:spPr bwMode="auto">
          <a:xfrm>
            <a:off x="34061400" y="31472427"/>
            <a:ext cx="15630556" cy="152217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01612" tIns="250806" rIns="501612" bIns="250806">
            <a:spAutoFit/>
          </a:bodyPr>
          <a:lstStyle/>
          <a:p>
            <a:pPr algn="ctr" defTabSz="5016500">
              <a:defRPr/>
            </a:pPr>
            <a:r>
              <a:rPr lang="en-US" sz="6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References </a:t>
            </a:r>
          </a:p>
        </p:txBody>
      </p:sp>
      <p:sp>
        <p:nvSpPr>
          <p:cNvPr id="3673" name="Text Box 601"/>
          <p:cNvSpPr txBox="1">
            <a:spLocks noChangeArrowheads="1"/>
          </p:cNvSpPr>
          <p:nvPr/>
        </p:nvSpPr>
        <p:spPr bwMode="auto">
          <a:xfrm>
            <a:off x="18318454" y="27161293"/>
            <a:ext cx="15468600" cy="152217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01612" tIns="250806" rIns="501612" bIns="250806">
            <a:spAutoFit/>
          </a:bodyPr>
          <a:lstStyle/>
          <a:p>
            <a:pPr algn="ctr" defTabSz="5016500">
              <a:defRPr/>
            </a:pPr>
            <a:r>
              <a:rPr lang="en-US" sz="6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Results</a:t>
            </a:r>
          </a:p>
        </p:txBody>
      </p:sp>
      <p:sp>
        <p:nvSpPr>
          <p:cNvPr id="3659" name="Text Box 587"/>
          <p:cNvSpPr txBox="1">
            <a:spLocks noChangeArrowheads="1"/>
          </p:cNvSpPr>
          <p:nvPr/>
        </p:nvSpPr>
        <p:spPr bwMode="auto">
          <a:xfrm>
            <a:off x="34061400" y="21793200"/>
            <a:ext cx="15630556" cy="152217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01612" tIns="250806" rIns="501612" bIns="250806">
            <a:spAutoFit/>
          </a:bodyPr>
          <a:lstStyle/>
          <a:p>
            <a:pPr algn="ctr" defTabSz="5016500">
              <a:defRPr/>
            </a:pPr>
            <a:r>
              <a:rPr lang="en-US" sz="6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Conclusion and Discussion</a:t>
            </a:r>
          </a:p>
        </p:txBody>
      </p:sp>
      <p:sp>
        <p:nvSpPr>
          <p:cNvPr id="2" name="Rectangle 1"/>
          <p:cNvSpPr/>
          <p:nvPr/>
        </p:nvSpPr>
        <p:spPr>
          <a:xfrm>
            <a:off x="1110668" y="6644819"/>
            <a:ext cx="16720132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000" b="1" dirty="0"/>
              <a:t>Hemophilia A is an X- linked recessive coagulation  disorder caused by lack of coagulation factor VIII with an incidence of 1/5000 in men </a:t>
            </a:r>
            <a:r>
              <a:rPr lang="en-US" sz="5000" b="1" dirty="0" smtClean="0"/>
              <a:t>in all ethnicities</a:t>
            </a:r>
            <a:r>
              <a:rPr lang="en-US" sz="5000" b="1" dirty="0"/>
              <a:t>, according to the National Hemophilia Foundation. </a:t>
            </a:r>
            <a:r>
              <a:rPr lang="en-US" sz="5000" b="1" dirty="0" smtClean="0"/>
              <a:t>Currently, Infusion </a:t>
            </a:r>
            <a:r>
              <a:rPr lang="en-US" sz="5000" b="1" dirty="0"/>
              <a:t>of Factor VIII has been the </a:t>
            </a:r>
            <a:r>
              <a:rPr lang="en-US" sz="5000" b="1" dirty="0" smtClean="0"/>
              <a:t>mainstay therapy </a:t>
            </a:r>
            <a:r>
              <a:rPr lang="en-US" sz="5000" b="1" dirty="0"/>
              <a:t>for Hemophilia </a:t>
            </a:r>
            <a:r>
              <a:rPr lang="en-US" sz="5000" b="1" dirty="0" smtClean="0"/>
              <a:t>A . </a:t>
            </a:r>
            <a:endParaRPr lang="en-US" sz="5000" b="1" dirty="0"/>
          </a:p>
        </p:txBody>
      </p:sp>
      <p:pic>
        <p:nvPicPr>
          <p:cNvPr id="3" name="Picture 2" descr="about_hemophilia_a.jpg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647" b="3565"/>
          <a:stretch/>
        </p:blipFill>
        <p:spPr>
          <a:xfrm>
            <a:off x="1110668" y="11582400"/>
            <a:ext cx="16652710" cy="10668000"/>
          </a:xfrm>
          <a:prstGeom prst="rect">
            <a:avLst/>
          </a:prstGeom>
        </p:spPr>
      </p:pic>
      <p:pic>
        <p:nvPicPr>
          <p:cNvPr id="19" name="Picture 18"/>
          <p:cNvPicPr/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3509"/>
          <a:stretch/>
        </p:blipFill>
        <p:spPr bwMode="auto">
          <a:xfrm>
            <a:off x="18564303" y="6059459"/>
            <a:ext cx="15199943" cy="11124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4" name="Picture 3" descr="Unknown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126"/>
            <a:ext cx="12198048" cy="3962400"/>
          </a:xfrm>
          <a:prstGeom prst="rect">
            <a:avLst/>
          </a:prstGeom>
        </p:spPr>
      </p:pic>
      <p:sp>
        <p:nvSpPr>
          <p:cNvPr id="6" name="Rectangle 5"/>
          <p:cNvSpPr/>
          <p:nvPr/>
        </p:nvSpPr>
        <p:spPr>
          <a:xfrm>
            <a:off x="18615534" y="17228427"/>
            <a:ext cx="15011400" cy="1077218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5000" b="1" dirty="0"/>
              <a:t>Study was conducted using NSG Mice with three preparation groups:</a:t>
            </a:r>
          </a:p>
          <a:p>
            <a:pPr algn="just"/>
            <a:r>
              <a:rPr lang="en-US" sz="5000" b="1" dirty="0"/>
              <a:t> 1)EPC only: 3×</a:t>
            </a:r>
            <a:r>
              <a:rPr lang="en-US" sz="5000" b="1" dirty="0" smtClean="0"/>
              <a:t>10</a:t>
            </a:r>
            <a:r>
              <a:rPr lang="en-US" sz="5000" b="1" baseline="30000" dirty="0" smtClean="0"/>
              <a:t>5</a:t>
            </a:r>
            <a:r>
              <a:rPr lang="en-US" sz="5000" b="1" dirty="0" smtClean="0"/>
              <a:t> cells</a:t>
            </a:r>
            <a:endParaRPr lang="en-US" sz="5000" b="1" baseline="30000" dirty="0"/>
          </a:p>
          <a:p>
            <a:pPr algn="just"/>
            <a:r>
              <a:rPr lang="en-US" sz="5000" b="1" dirty="0"/>
              <a:t> 2)MSC only:3×</a:t>
            </a:r>
            <a:r>
              <a:rPr lang="en-US" sz="5000" b="1" dirty="0" smtClean="0"/>
              <a:t>10</a:t>
            </a:r>
            <a:r>
              <a:rPr lang="en-US" sz="5000" b="1" baseline="30000" dirty="0" smtClean="0"/>
              <a:t>5</a:t>
            </a:r>
            <a:r>
              <a:rPr lang="en-US" sz="5000" b="1" dirty="0" smtClean="0"/>
              <a:t> cells</a:t>
            </a:r>
            <a:endParaRPr lang="en-US" sz="5000" b="1" baseline="30000" dirty="0"/>
          </a:p>
          <a:p>
            <a:pPr algn="just"/>
            <a:r>
              <a:rPr lang="en-US" sz="5000" b="1" dirty="0"/>
              <a:t> 3)Mixture: 3×10</a:t>
            </a:r>
            <a:r>
              <a:rPr lang="en-US" sz="5000" b="1" baseline="30000" dirty="0"/>
              <a:t>5</a:t>
            </a:r>
            <a:r>
              <a:rPr lang="en-US" sz="5000" b="1" dirty="0"/>
              <a:t> EPC + 2×10</a:t>
            </a:r>
            <a:r>
              <a:rPr lang="en-US" sz="5000" b="1" baseline="30000" dirty="0"/>
              <a:t>5</a:t>
            </a:r>
            <a:r>
              <a:rPr lang="en-US" sz="5000" b="1" dirty="0"/>
              <a:t> </a:t>
            </a:r>
            <a:r>
              <a:rPr lang="en-US" sz="5000" b="1" dirty="0" smtClean="0"/>
              <a:t>MSC cells </a:t>
            </a:r>
            <a:endParaRPr lang="en-US" sz="5000" b="1" dirty="0"/>
          </a:p>
          <a:p>
            <a:pPr algn="just"/>
            <a:r>
              <a:rPr lang="en-US" sz="5000" b="1" u="sng" dirty="0"/>
              <a:t>Observation</a:t>
            </a:r>
            <a:r>
              <a:rPr lang="en-US" sz="5000" b="1" dirty="0"/>
              <a:t>: Over the period of 12 weeks, Bioluminescence  imaging  was taken at 2 week interval at a predetermined time.</a:t>
            </a:r>
          </a:p>
          <a:p>
            <a:pPr algn="just"/>
            <a:r>
              <a:rPr lang="en-US" sz="5000" b="1" u="sng" dirty="0"/>
              <a:t>Tissue harvest</a:t>
            </a:r>
            <a:r>
              <a:rPr lang="en-US" sz="5000" b="1" dirty="0"/>
              <a:t>: heart, lung, liver, kidney, spleen, pancreas,  muscle and brain.</a:t>
            </a:r>
          </a:p>
          <a:p>
            <a:pPr algn="just"/>
            <a:r>
              <a:rPr lang="en-US" sz="5000" b="1" u="sng" dirty="0"/>
              <a:t>DNA </a:t>
            </a:r>
            <a:r>
              <a:rPr lang="en-US" sz="5000" b="1" u="sng" dirty="0" smtClean="0"/>
              <a:t>extraction:</a:t>
            </a:r>
            <a:r>
              <a:rPr lang="en-US" sz="5000" b="1" dirty="0"/>
              <a:t> </a:t>
            </a:r>
            <a:r>
              <a:rPr lang="en-US" sz="5000" b="1" dirty="0" smtClean="0"/>
              <a:t>Phenol</a:t>
            </a:r>
            <a:r>
              <a:rPr lang="en-US" sz="5000" b="1" dirty="0"/>
              <a:t>-</a:t>
            </a:r>
            <a:r>
              <a:rPr lang="en-US" sz="5000" b="1" dirty="0" smtClean="0"/>
              <a:t>Chloroform method used. </a:t>
            </a:r>
            <a:r>
              <a:rPr lang="en-US" sz="5000" b="1" dirty="0"/>
              <a:t>Mouse GAPDH and Human ERV3 primers were used for PCR. </a:t>
            </a:r>
          </a:p>
          <a:p>
            <a:endParaRPr lang="en-US" sz="4400" dirty="0"/>
          </a:p>
        </p:txBody>
      </p:sp>
      <p:pic>
        <p:nvPicPr>
          <p:cNvPr id="7" name="Picture 6" descr="Screen Shot 2018-01-31 at 1.54.29 PM.png" title="figure 1"/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096" r="1863"/>
          <a:stretch/>
        </p:blipFill>
        <p:spPr>
          <a:xfrm>
            <a:off x="18497959" y="28863119"/>
            <a:ext cx="10046874" cy="8382000"/>
          </a:xfrm>
          <a:prstGeom prst="rect">
            <a:avLst/>
          </a:prstGeom>
        </p:spPr>
      </p:pic>
      <p:pic>
        <p:nvPicPr>
          <p:cNvPr id="9" name="Picture 8" descr="07162017Mid term.png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050314" y="4345910"/>
            <a:ext cx="11750842" cy="723649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34213800" y="23308789"/>
            <a:ext cx="15240000" cy="82176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b="1" dirty="0" smtClean="0"/>
              <a:t>EPCs and mixture of EPCs and MSCs show </a:t>
            </a:r>
            <a:r>
              <a:rPr lang="en-US" sz="4800" b="1" dirty="0"/>
              <a:t>a higher engraftment efficiency in muscle tissue than MSCs only as measured by IVIS.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b="1" dirty="0" smtClean="0"/>
              <a:t>EPC or EPC/MSC</a:t>
            </a:r>
            <a:r>
              <a:rPr lang="en-US" sz="4800" b="1" dirty="0"/>
              <a:t> </a:t>
            </a:r>
            <a:r>
              <a:rPr lang="en-US" sz="4800" b="1" dirty="0" smtClean="0"/>
              <a:t>co-transplantation can potentially be </a:t>
            </a:r>
            <a:r>
              <a:rPr lang="en-US" sz="4800" b="1" dirty="0"/>
              <a:t>used to design a long term cure for hemophilia A.</a:t>
            </a:r>
          </a:p>
          <a:p>
            <a:pPr marL="685800" indent="-685800" algn="just">
              <a:buFont typeface="Arial" panose="020B0604020202020204" pitchFamily="34" charset="0"/>
              <a:buChar char="•"/>
            </a:pPr>
            <a:r>
              <a:rPr lang="en-US" sz="4800" b="1" dirty="0"/>
              <a:t>As one of </a:t>
            </a:r>
            <a:r>
              <a:rPr lang="en-US" sz="4800" b="1" dirty="0" smtClean="0"/>
              <a:t>the main problems </a:t>
            </a:r>
            <a:r>
              <a:rPr lang="en-US" sz="4800" b="1" dirty="0"/>
              <a:t>in hemophilia treatment is the onset of alloantibodies inactivating the infused coagulation factor, exploring pre-natal transplantation is a potential solution.</a:t>
            </a:r>
            <a:r>
              <a:rPr lang="en-US" sz="4000" b="1" dirty="0"/>
              <a:t> </a:t>
            </a:r>
          </a:p>
        </p:txBody>
      </p:sp>
      <p:sp>
        <p:nvSpPr>
          <p:cNvPr id="46" name="Text Box 585"/>
          <p:cNvSpPr txBox="1">
            <a:spLocks noChangeArrowheads="1"/>
          </p:cNvSpPr>
          <p:nvPr/>
        </p:nvSpPr>
        <p:spPr bwMode="auto">
          <a:xfrm>
            <a:off x="685800" y="32941064"/>
            <a:ext cx="17373600" cy="152217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chemeClr val="accent2"/>
              </a:gs>
            </a:gsLst>
            <a:lin ang="5400000" scaled="1"/>
          </a:gra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square" lIns="501612" tIns="250806" rIns="501612" bIns="250806">
            <a:spAutoFit/>
          </a:bodyPr>
          <a:lstStyle/>
          <a:p>
            <a:pPr algn="ctr" defTabSz="5016500">
              <a:defRPr/>
            </a:pPr>
            <a:r>
              <a:rPr lang="en-US" sz="6600" b="1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Hypothesis </a:t>
            </a:r>
          </a:p>
        </p:txBody>
      </p:sp>
      <p:sp>
        <p:nvSpPr>
          <p:cNvPr id="5" name="Rectangle 4"/>
          <p:cNvSpPr/>
          <p:nvPr/>
        </p:nvSpPr>
        <p:spPr>
          <a:xfrm>
            <a:off x="990600" y="34559473"/>
            <a:ext cx="16772778" cy="29854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4800" b="1" dirty="0"/>
              <a:t>We Hypothesize that the interaction between EPCs and MSCs will help them achieve higher transplant efficiency as opposed to EPCs or MSCs alone.</a:t>
            </a:r>
          </a:p>
          <a:p>
            <a:r>
              <a:rPr lang="en-US" sz="4400" b="1" dirty="0"/>
              <a:t> </a:t>
            </a:r>
            <a:endParaRPr lang="en-US" sz="4400" dirty="0"/>
          </a:p>
        </p:txBody>
      </p:sp>
      <p:sp>
        <p:nvSpPr>
          <p:cNvPr id="8" name="Rectangle 7"/>
          <p:cNvSpPr/>
          <p:nvPr/>
        </p:nvSpPr>
        <p:spPr>
          <a:xfrm>
            <a:off x="34428451" y="32983230"/>
            <a:ext cx="15025349" cy="69865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3200" b="1" dirty="0"/>
              <a:t>Massimo </a:t>
            </a:r>
            <a:r>
              <a:rPr lang="en-US" sz="3200" b="1" dirty="0" err="1"/>
              <a:t>Franchini</a:t>
            </a:r>
            <a:r>
              <a:rPr lang="en-US" sz="3200" b="1" dirty="0"/>
              <a:t> et al, Past, present and future of hemophilia: a narrative review, </a:t>
            </a:r>
            <a:r>
              <a:rPr lang="en-US" sz="3200" b="1" dirty="0" err="1"/>
              <a:t>Orphanet</a:t>
            </a:r>
            <a:r>
              <a:rPr lang="en-US" sz="3200" b="1" dirty="0"/>
              <a:t> Journal of Rare Diseases </a:t>
            </a:r>
          </a:p>
          <a:p>
            <a:pPr algn="just"/>
            <a:r>
              <a:rPr lang="en-US" sz="3200" b="1" dirty="0"/>
              <a:t>Everett LA, </a:t>
            </a:r>
            <a:r>
              <a:rPr lang="en-US" sz="3200" b="1" dirty="0" err="1"/>
              <a:t>Cleuren</a:t>
            </a:r>
            <a:r>
              <a:rPr lang="en-US" sz="3200" b="1" dirty="0"/>
              <a:t> AC, </a:t>
            </a:r>
            <a:r>
              <a:rPr lang="en-US" sz="3200" b="1" dirty="0" err="1"/>
              <a:t>Khoriaty</a:t>
            </a:r>
            <a:r>
              <a:rPr lang="en-US" sz="3200" b="1" dirty="0"/>
              <a:t> RN, Ginsburg D. Murine coagulation factor VIII is synthesized in endothelial cells. Blood. 2014;123:3697-705.</a:t>
            </a:r>
          </a:p>
          <a:p>
            <a:pPr algn="just"/>
            <a:r>
              <a:rPr lang="en-US" sz="3200" b="1" dirty="0"/>
              <a:t>P Kumar, K </a:t>
            </a:r>
            <a:r>
              <a:rPr lang="en-US" sz="3200" b="1" dirty="0" err="1"/>
              <a:t>Gao</a:t>
            </a:r>
            <a:r>
              <a:rPr lang="en-US" sz="3200" b="1" dirty="0"/>
              <a:t>, C Wang, C </a:t>
            </a:r>
            <a:r>
              <a:rPr lang="en-US" sz="3200" b="1" dirty="0" err="1"/>
              <a:t>Pivetti</a:t>
            </a:r>
            <a:r>
              <a:rPr lang="en-US" sz="3200" b="1" dirty="0"/>
              <a:t>, L Lankford, D Farmer, A Wang. In Utero Transplantation of Placenta-Derived </a:t>
            </a:r>
            <a:r>
              <a:rPr lang="en-US" sz="3200" b="1" dirty="0" err="1"/>
              <a:t>Mesenchymal</a:t>
            </a:r>
            <a:r>
              <a:rPr lang="en-US" sz="3200" b="1" dirty="0"/>
              <a:t> Stromal Cells for Potential Fetal Treatment of Hemophilia A. Cell Transplantation. 2018, in press.</a:t>
            </a:r>
          </a:p>
          <a:p>
            <a:pPr algn="just"/>
            <a:endParaRPr lang="en-US" sz="4000" b="1" dirty="0"/>
          </a:p>
          <a:p>
            <a:pPr algn="just"/>
            <a:endParaRPr lang="en-US" sz="4000" u="sng" dirty="0"/>
          </a:p>
          <a:p>
            <a:pPr algn="just"/>
            <a:endParaRPr lang="en-US" sz="4000" u="sng" dirty="0"/>
          </a:p>
          <a:p>
            <a:pPr algn="just"/>
            <a:endParaRPr lang="en-US" sz="3600" u="sng" dirty="0"/>
          </a:p>
          <a:p>
            <a:pPr algn="just"/>
            <a:endParaRPr lang="en-US" sz="3600" dirty="0"/>
          </a:p>
        </p:txBody>
      </p:sp>
      <p:sp>
        <p:nvSpPr>
          <p:cNvPr id="16" name="TextBox 15">
            <a:extLst>
              <a:ext uri="{FF2B5EF4-FFF2-40B4-BE49-F238E27FC236}">
                <a16:creationId xmlns="" xmlns:a16="http://schemas.microsoft.com/office/drawing/2014/main" id="{54D9D916-995C-47B5-A451-12F2A45983C1}"/>
              </a:ext>
            </a:extLst>
          </p:cNvPr>
          <p:cNvSpPr txBox="1"/>
          <p:nvPr/>
        </p:nvSpPr>
        <p:spPr>
          <a:xfrm flipH="1">
            <a:off x="28651197" y="29120366"/>
            <a:ext cx="5227639" cy="760208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b="1" dirty="0"/>
              <a:t>Fig1. Representative bioluminescence image </a:t>
            </a:r>
          </a:p>
          <a:p>
            <a:r>
              <a:rPr lang="en-US" sz="4000" dirty="0"/>
              <a:t>Mixture group shows an increase of</a:t>
            </a:r>
          </a:p>
          <a:p>
            <a:r>
              <a:rPr lang="en-US" sz="4000" dirty="0"/>
              <a:t>signal. EPC only group shows stable signal while MSC group shows a </a:t>
            </a:r>
            <a:r>
              <a:rPr lang="en-US" sz="4000" dirty="0" smtClean="0"/>
              <a:t>decline of </a:t>
            </a:r>
            <a:r>
              <a:rPr lang="en-US" sz="4000" dirty="0"/>
              <a:t>signal over 12 weeks. </a:t>
            </a:r>
            <a:endParaRPr lang="en-US" sz="4000" b="1" dirty="0"/>
          </a:p>
          <a:p>
            <a:endParaRPr lang="en-US" sz="4800" b="1" dirty="0"/>
          </a:p>
        </p:txBody>
      </p:sp>
      <p:sp>
        <p:nvSpPr>
          <p:cNvPr id="20" name="TextBox 19">
            <a:extLst>
              <a:ext uri="{FF2B5EF4-FFF2-40B4-BE49-F238E27FC236}">
                <a16:creationId xmlns="" xmlns:a16="http://schemas.microsoft.com/office/drawing/2014/main" id="{545DED1F-7E64-4FA6-9FE5-8F8A265DFF00}"/>
              </a:ext>
            </a:extLst>
          </p:cNvPr>
          <p:cNvSpPr txBox="1"/>
          <p:nvPr/>
        </p:nvSpPr>
        <p:spPr>
          <a:xfrm flipH="1">
            <a:off x="34401963" y="11618655"/>
            <a:ext cx="15051837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/>
              <a:t>Fig2. Quantitative analysis of IVIS</a:t>
            </a:r>
          </a:p>
          <a:p>
            <a:pPr algn="just"/>
            <a:r>
              <a:rPr lang="en-US" sz="4000" dirty="0"/>
              <a:t>EPC only group and mixture group have significant higher engraftment than MSC only group. Data were expressed as mean ± standard error. **p&lt;0.01, ****p &lt; 0.0001, n=5.</a:t>
            </a:r>
          </a:p>
        </p:txBody>
      </p:sp>
      <p:pic>
        <p:nvPicPr>
          <p:cNvPr id="47" name="Picture 46" descr="pkumar3 2017-09-11 15hr 58min.tif">
            <a:extLst>
              <a:ext uri="{FF2B5EF4-FFF2-40B4-BE49-F238E27FC236}">
                <a16:creationId xmlns="" xmlns:a16="http://schemas.microsoft.com/office/drawing/2014/main" id="{14528B2F-CCD9-4C4F-873B-34D6B3473792}"/>
              </a:ext>
            </a:extLst>
          </p:cNvPr>
          <p:cNvPicPr>
            <a:picLocks noChangeAspect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9169" t="11769" r="4408"/>
          <a:stretch/>
        </p:blipFill>
        <p:spPr>
          <a:xfrm>
            <a:off x="36934043" y="14630400"/>
            <a:ext cx="10614939" cy="1054691"/>
          </a:xfrm>
          <a:prstGeom prst="rect">
            <a:avLst/>
          </a:prstGeom>
        </p:spPr>
      </p:pic>
      <p:sp>
        <p:nvSpPr>
          <p:cNvPr id="48" name="TextBox 47">
            <a:extLst>
              <a:ext uri="{FF2B5EF4-FFF2-40B4-BE49-F238E27FC236}">
                <a16:creationId xmlns="" xmlns:a16="http://schemas.microsoft.com/office/drawing/2014/main" id="{02FA806E-AFF5-4177-AA09-FDC8FE426168}"/>
              </a:ext>
            </a:extLst>
          </p:cNvPr>
          <p:cNvSpPr txBox="1"/>
          <p:nvPr/>
        </p:nvSpPr>
        <p:spPr>
          <a:xfrm>
            <a:off x="34180163" y="15981291"/>
            <a:ext cx="334111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Ms GAPDH</a:t>
            </a:r>
          </a:p>
        </p:txBody>
      </p:sp>
      <p:sp>
        <p:nvSpPr>
          <p:cNvPr id="49" name="TextBox 48">
            <a:extLst>
              <a:ext uri="{FF2B5EF4-FFF2-40B4-BE49-F238E27FC236}">
                <a16:creationId xmlns="" xmlns:a16="http://schemas.microsoft.com/office/drawing/2014/main" id="{758888FF-2C03-4C49-B450-C484301BF991}"/>
              </a:ext>
            </a:extLst>
          </p:cNvPr>
          <p:cNvSpPr txBox="1"/>
          <p:nvPr/>
        </p:nvSpPr>
        <p:spPr>
          <a:xfrm>
            <a:off x="34673191" y="14822521"/>
            <a:ext cx="27542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000" dirty="0"/>
              <a:t>Hu ERV3</a:t>
            </a:r>
          </a:p>
        </p:txBody>
      </p:sp>
      <p:sp>
        <p:nvSpPr>
          <p:cNvPr id="50" name="TextBox 49">
            <a:extLst>
              <a:ext uri="{FF2B5EF4-FFF2-40B4-BE49-F238E27FC236}">
                <a16:creationId xmlns="" xmlns:a16="http://schemas.microsoft.com/office/drawing/2014/main" id="{6B1D25D5-F852-4D92-AE7A-41036FFCE9BB}"/>
              </a:ext>
            </a:extLst>
          </p:cNvPr>
          <p:cNvSpPr txBox="1"/>
          <p:nvPr/>
        </p:nvSpPr>
        <p:spPr>
          <a:xfrm rot="18875790">
            <a:off x="36198916" y="17328259"/>
            <a:ext cx="176591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Heart</a:t>
            </a:r>
          </a:p>
        </p:txBody>
      </p:sp>
      <p:sp>
        <p:nvSpPr>
          <p:cNvPr id="51" name="TextBox 50">
            <a:extLst>
              <a:ext uri="{FF2B5EF4-FFF2-40B4-BE49-F238E27FC236}">
                <a16:creationId xmlns="" xmlns:a16="http://schemas.microsoft.com/office/drawing/2014/main" id="{54E78729-C9E1-4002-A766-3F247A79904A}"/>
              </a:ext>
            </a:extLst>
          </p:cNvPr>
          <p:cNvSpPr txBox="1"/>
          <p:nvPr/>
        </p:nvSpPr>
        <p:spPr>
          <a:xfrm rot="18875790">
            <a:off x="37617868" y="17283135"/>
            <a:ext cx="163917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Lung</a:t>
            </a:r>
          </a:p>
        </p:txBody>
      </p:sp>
      <p:sp>
        <p:nvSpPr>
          <p:cNvPr id="52" name="TextBox 51">
            <a:extLst>
              <a:ext uri="{FF2B5EF4-FFF2-40B4-BE49-F238E27FC236}">
                <a16:creationId xmlns="" xmlns:a16="http://schemas.microsoft.com/office/drawing/2014/main" id="{C8B32288-20E1-4C52-B0B9-3E4D87F27E27}"/>
              </a:ext>
            </a:extLst>
          </p:cNvPr>
          <p:cNvSpPr txBox="1"/>
          <p:nvPr/>
        </p:nvSpPr>
        <p:spPr>
          <a:xfrm rot="18875790">
            <a:off x="38990046" y="17271317"/>
            <a:ext cx="160598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Liver</a:t>
            </a:r>
          </a:p>
        </p:txBody>
      </p:sp>
      <p:sp>
        <p:nvSpPr>
          <p:cNvPr id="53" name="TextBox 52">
            <a:extLst>
              <a:ext uri="{FF2B5EF4-FFF2-40B4-BE49-F238E27FC236}">
                <a16:creationId xmlns="" xmlns:a16="http://schemas.microsoft.com/office/drawing/2014/main" id="{65B1ABBA-D243-452C-8C70-12C54D12A377}"/>
              </a:ext>
            </a:extLst>
          </p:cNvPr>
          <p:cNvSpPr txBox="1"/>
          <p:nvPr/>
        </p:nvSpPr>
        <p:spPr>
          <a:xfrm rot="18875790">
            <a:off x="40087622" y="17455036"/>
            <a:ext cx="212199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Kidney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="" xmlns:a16="http://schemas.microsoft.com/office/drawing/2014/main" id="{0084617D-11AD-4DC6-B6F3-5C6E63CC0607}"/>
              </a:ext>
            </a:extLst>
          </p:cNvPr>
          <p:cNvSpPr txBox="1"/>
          <p:nvPr/>
        </p:nvSpPr>
        <p:spPr>
          <a:xfrm rot="18875790">
            <a:off x="41426607" y="17466854"/>
            <a:ext cx="215518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Spleen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="" xmlns:a16="http://schemas.microsoft.com/office/drawing/2014/main" id="{3B31B945-E1DA-4326-A9EB-575A1FFB70BD}"/>
              </a:ext>
            </a:extLst>
          </p:cNvPr>
          <p:cNvSpPr txBox="1"/>
          <p:nvPr/>
        </p:nvSpPr>
        <p:spPr>
          <a:xfrm rot="18875790">
            <a:off x="42460812" y="17695696"/>
            <a:ext cx="2797941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Pancreas</a:t>
            </a:r>
          </a:p>
        </p:txBody>
      </p:sp>
      <p:sp>
        <p:nvSpPr>
          <p:cNvPr id="56" name="TextBox 55">
            <a:extLst>
              <a:ext uri="{FF2B5EF4-FFF2-40B4-BE49-F238E27FC236}">
                <a16:creationId xmlns="" xmlns:a16="http://schemas.microsoft.com/office/drawing/2014/main" id="{71EAECD7-4B8A-473B-9919-80A81EF40D40}"/>
              </a:ext>
            </a:extLst>
          </p:cNvPr>
          <p:cNvSpPr txBox="1"/>
          <p:nvPr/>
        </p:nvSpPr>
        <p:spPr>
          <a:xfrm rot="18875790">
            <a:off x="44109879" y="17477598"/>
            <a:ext cx="218536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Muscle</a:t>
            </a:r>
          </a:p>
        </p:txBody>
      </p:sp>
      <p:sp>
        <p:nvSpPr>
          <p:cNvPr id="57" name="TextBox 56">
            <a:extLst>
              <a:ext uri="{FF2B5EF4-FFF2-40B4-BE49-F238E27FC236}">
                <a16:creationId xmlns="" xmlns:a16="http://schemas.microsoft.com/office/drawing/2014/main" id="{2D37A71E-541B-4286-B378-E0781C5BFCF4}"/>
              </a:ext>
            </a:extLst>
          </p:cNvPr>
          <p:cNvSpPr txBox="1"/>
          <p:nvPr/>
        </p:nvSpPr>
        <p:spPr>
          <a:xfrm rot="18875790">
            <a:off x="45706872" y="17305697"/>
            <a:ext cx="1702545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4000" dirty="0"/>
              <a:t>Brain</a:t>
            </a:r>
          </a:p>
        </p:txBody>
      </p:sp>
      <p:pic>
        <p:nvPicPr>
          <p:cNvPr id="58" name="Picture 57" descr="pkumar3 2017-09-11 15hr 58min.tif">
            <a:extLst>
              <a:ext uri="{FF2B5EF4-FFF2-40B4-BE49-F238E27FC236}">
                <a16:creationId xmlns="" xmlns:a16="http://schemas.microsoft.com/office/drawing/2014/main" id="{36B5B422-7A07-4382-93C0-AC24E9CD5046}"/>
              </a:ext>
            </a:extLst>
          </p:cNvPr>
          <p:cNvPicPr>
            <a:picLocks noChangeAspect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34" r="2410"/>
          <a:stretch/>
        </p:blipFill>
        <p:spPr>
          <a:xfrm>
            <a:off x="36924398" y="15873901"/>
            <a:ext cx="10614939" cy="1035299"/>
          </a:xfrm>
          <a:prstGeom prst="rect">
            <a:avLst/>
          </a:prstGeom>
        </p:spPr>
      </p:pic>
      <p:sp>
        <p:nvSpPr>
          <p:cNvPr id="59" name="TextBox 58">
            <a:extLst>
              <a:ext uri="{FF2B5EF4-FFF2-40B4-BE49-F238E27FC236}">
                <a16:creationId xmlns="" xmlns:a16="http://schemas.microsoft.com/office/drawing/2014/main" id="{EFA48F3B-9725-43CD-8832-1AB3F70D7943}"/>
              </a:ext>
            </a:extLst>
          </p:cNvPr>
          <p:cNvSpPr txBox="1"/>
          <p:nvPr/>
        </p:nvSpPr>
        <p:spPr>
          <a:xfrm>
            <a:off x="34241875" y="18669000"/>
            <a:ext cx="15211926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4000" b="1" dirty="0"/>
              <a:t>Fig3. Identify human cells in mouse tissue by PCR</a:t>
            </a:r>
          </a:p>
          <a:p>
            <a:pPr algn="just"/>
            <a:r>
              <a:rPr lang="en-US" sz="4000" dirty="0"/>
              <a:t>The </a:t>
            </a:r>
            <a:r>
              <a:rPr lang="en-US" sz="4000" dirty="0" smtClean="0"/>
              <a:t>situation </a:t>
            </a:r>
            <a:r>
              <a:rPr lang="en-US" sz="4000" dirty="0"/>
              <a:t>of cell retention in injection site and migration out </a:t>
            </a:r>
            <a:r>
              <a:rPr lang="en-US" sz="4000" dirty="0" smtClean="0"/>
              <a:t>of the injection </a:t>
            </a:r>
            <a:r>
              <a:rPr lang="en-US" sz="4000" dirty="0"/>
              <a:t>site detected in EPC transplantation group by PCR. It shows human cells existing in muscle tissue and lack of migration to internal organs.</a:t>
            </a:r>
          </a:p>
        </p:txBody>
      </p:sp>
      <p:sp>
        <p:nvSpPr>
          <p:cNvPr id="42" name="Rectangle 41"/>
          <p:cNvSpPr/>
          <p:nvPr/>
        </p:nvSpPr>
        <p:spPr>
          <a:xfrm>
            <a:off x="34206219" y="33458525"/>
            <a:ext cx="15392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en-US" sz="4000" b="1" dirty="0"/>
          </a:p>
          <a:p>
            <a:endParaRPr lang="en-US" sz="4000" b="1" dirty="0"/>
          </a:p>
        </p:txBody>
      </p:sp>
      <p:sp>
        <p:nvSpPr>
          <p:cNvPr id="44" name="Rectangle 43">
            <a:extLst>
              <a:ext uri="{FF2B5EF4-FFF2-40B4-BE49-F238E27FC236}">
                <a16:creationId xmlns="" xmlns:a16="http://schemas.microsoft.com/office/drawing/2014/main" id="{888DBC91-D5B0-4389-ADE2-B53F1A57A10E}"/>
              </a:ext>
            </a:extLst>
          </p:cNvPr>
          <p:cNvSpPr/>
          <p:nvPr/>
        </p:nvSpPr>
        <p:spPr>
          <a:xfrm>
            <a:off x="1177200" y="22326600"/>
            <a:ext cx="1646699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en-US" sz="5000" b="1" dirty="0"/>
              <a:t>Meanwhile, researchers are exploring more methods for producing factor VIII in Hemophilia A patients using transplantation of Endothelial p</a:t>
            </a:r>
            <a:r>
              <a:rPr lang="en-US" sz="5000" b="1" dirty="0" smtClean="0"/>
              <a:t>rogenitor </a:t>
            </a:r>
            <a:r>
              <a:rPr lang="en-US" sz="5000" b="1" dirty="0"/>
              <a:t>cells (EPCs), which have high proliferative potential. Another candidate is mesenchymal stem cells (MSCs), which have  a high capacity for proliferation, multilineage differentiation and immunomodulatory properties. </a:t>
            </a:r>
            <a:endParaRPr lang="en-US" sz="5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165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50165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99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17712</TotalTime>
  <Words>585</Words>
  <Application>Microsoft Macintosh PowerPoint</Application>
  <PresentationFormat>Custom</PresentationFormat>
  <Paragraphs>68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Default Design</vt:lpstr>
      <vt:lpstr>PowerPoint Presentation</vt:lpstr>
    </vt:vector>
  </TitlesOfParts>
  <Company>Menini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Gugliucci</dc:creator>
  <cp:lastModifiedBy>Muhtada Kamal aldin</cp:lastModifiedBy>
  <cp:revision>242</cp:revision>
  <cp:lastPrinted>2018-02-16T01:17:30Z</cp:lastPrinted>
  <dcterms:created xsi:type="dcterms:W3CDTF">2017-12-29T04:54:23Z</dcterms:created>
  <dcterms:modified xsi:type="dcterms:W3CDTF">2018-02-16T23:51:48Z</dcterms:modified>
</cp:coreProperties>
</file>